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2" r:id="rId1"/>
  </p:sldMasterIdLst>
  <p:notesMasterIdLst>
    <p:notesMasterId r:id="rId22"/>
  </p:notesMasterIdLst>
  <p:sldIdLst>
    <p:sldId id="339" r:id="rId2"/>
    <p:sldId id="364" r:id="rId3"/>
    <p:sldId id="380" r:id="rId4"/>
    <p:sldId id="407" r:id="rId5"/>
    <p:sldId id="408" r:id="rId6"/>
    <p:sldId id="409" r:id="rId7"/>
    <p:sldId id="410" r:id="rId8"/>
    <p:sldId id="411" r:id="rId9"/>
    <p:sldId id="412" r:id="rId10"/>
    <p:sldId id="413" r:id="rId11"/>
    <p:sldId id="414" r:id="rId12"/>
    <p:sldId id="416" r:id="rId13"/>
    <p:sldId id="423" r:id="rId14"/>
    <p:sldId id="417" r:id="rId15"/>
    <p:sldId id="418" r:id="rId16"/>
    <p:sldId id="419" r:id="rId17"/>
    <p:sldId id="422" r:id="rId18"/>
    <p:sldId id="420" r:id="rId19"/>
    <p:sldId id="421" r:id="rId20"/>
    <p:sldId id="368" r:id="rId21"/>
  </p:sldIdLst>
  <p:sldSz cx="9144000" cy="6858000" type="screen4x3"/>
  <p:notesSz cx="7102475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3" autoAdjust="0"/>
    <p:restoredTop sz="94660"/>
  </p:normalViewPr>
  <p:slideViewPr>
    <p:cSldViewPr>
      <p:cViewPr varScale="1">
        <p:scale>
          <a:sx n="91" d="100"/>
          <a:sy n="91" d="100"/>
        </p:scale>
        <p:origin x="79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33302DA-2C6F-4F18-BDA6-EB66E3AB3A5F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861441"/>
            <a:ext cx="5681980" cy="4605576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052D6AF-DC70-46A7-8ECC-A419D0F922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9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A4C32036-F804-4D62-B992-C025204490C4}" type="datetime1">
              <a:rPr lang="en-US" smtClean="0"/>
              <a:pPr/>
              <a:t>4/2/2023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smtClean="0"/>
              <a:t>TM 05 DISTRIBUSI PELUANG DISKRIT 1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C4DD8-3CA0-43FB-A71D-A96D29F5EE30}" type="datetime1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TM 05 DISTRIBUSI PELUANG DISKRIT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93C85-BFD5-4D56-9F74-6A12AC07D1F0}" type="datetime1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TM 05 DISTRIBUSI PELUANG DISKRIT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CA5BC-24F8-4226-9A70-BF75FD6162C4}" type="datetime1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TM 05 DISTRIBUSI PELUANG DISKRIT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33BDB86F-C9D6-4835-A506-319E9A2D9B8D}" type="datetime1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smtClean="0"/>
              <a:t>TM 05 DISTRIBUSI PELUANG DISKRIT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3244-1F4F-45B8-9001-45C9006C4A9E}" type="datetime1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TM 05 DISTRIBUSI PELUANG DISKRIT 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4A75-A513-429B-AC0A-4D8215151F4F}" type="datetime1">
              <a:rPr lang="en-US" smtClean="0"/>
              <a:pPr/>
              <a:t>4/2/2023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TM 05 DISTRIBUSI PELUANG DISKRIT 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74F4B-2861-4902-9554-E2F1D10DEDC5}" type="datetime1">
              <a:rPr lang="en-US" smtClean="0"/>
              <a:pPr/>
              <a:t>4/2/2023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TM 05 DISTRIBUSI PELUANG DISKRIT 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FE80-B501-4AF3-9273-090386B2D109}" type="datetime1">
              <a:rPr lang="en-US" smtClean="0"/>
              <a:pPr/>
              <a:t>4/2/2023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TM 05 DISTRIBUSI PELUANG DISKRIT 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3521A-B588-4A88-9FC9-524D15034A0B}" type="datetime1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TM 05 DISTRIBUSI PELUANG DISKRIT 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EB6E8-B57C-420F-8E64-70AC1135187D}" type="datetime1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TM 05 DISTRIBUSI PELUANG DISKRIT 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1C9A145-A4A3-4791-B2AD-149731BC077C}" type="datetime1">
              <a:rPr lang="en-US" smtClean="0"/>
              <a:pPr/>
              <a:t>4/2/2023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TM 05 DISTRIBUSI PELUANG DISKRIT 1</a:t>
            </a: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3" r:id="rId1"/>
    <p:sldLayoutId id="2147484154" r:id="rId2"/>
    <p:sldLayoutId id="2147484155" r:id="rId3"/>
    <p:sldLayoutId id="2147484156" r:id="rId4"/>
    <p:sldLayoutId id="2147484157" r:id="rId5"/>
    <p:sldLayoutId id="2147484158" r:id="rId6"/>
    <p:sldLayoutId id="2147484159" r:id="rId7"/>
    <p:sldLayoutId id="2147484160" r:id="rId8"/>
    <p:sldLayoutId id="2147484161" r:id="rId9"/>
    <p:sldLayoutId id="2147484162" r:id="rId10"/>
    <p:sldLayoutId id="214748416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2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youtube.com/watch?v=q-aVxSkbnE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youtube.com/watch?v=MD-cVxv3NIQ&amp;t=5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youtube.com/watch?v=a7nua7bnFhM&amp;t=1609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slideshare.net/aisyahturidho/makalah-distribusi-binomial-poisson-distribusi-norm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ja-JP" dirty="0" err="1" smtClean="0">
                <a:ea typeface="MS PGothic" pitchFamily="34" charset="-128"/>
              </a:rPr>
              <a:t>Distribusi</a:t>
            </a:r>
            <a:r>
              <a:rPr lang="en-US" altLang="ja-JP" dirty="0" smtClean="0">
                <a:ea typeface="MS PGothic" pitchFamily="34" charset="-128"/>
              </a:rPr>
              <a:t> Binomial </a:t>
            </a:r>
            <a:r>
              <a:rPr lang="en-US" altLang="ja-JP" dirty="0" err="1" smtClean="0">
                <a:ea typeface="MS PGothic" pitchFamily="34" charset="-128"/>
              </a:rPr>
              <a:t>negatif</a:t>
            </a:r>
            <a:r>
              <a:rPr lang="en-US" altLang="ja-JP" dirty="0" smtClean="0">
                <a:ea typeface="MS PGothic" pitchFamily="34" charset="-128"/>
              </a:rPr>
              <a:t>  Poisson</a:t>
            </a:r>
            <a:endParaRPr lang="en-US" sz="3600" dirty="0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Bilqis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3A212D-E4CB-4833-A658-DBD047DCC379}" type="slidenum">
              <a:rPr lang="en-US"/>
              <a:pPr/>
              <a:t>10</a:t>
            </a:fld>
            <a:endParaRPr lang="en-US"/>
          </a:p>
        </p:txBody>
      </p:sp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Geometrik</a:t>
            </a:r>
            <a:endParaRPr lang="en-GB" dirty="0"/>
          </a:p>
        </p:txBody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9748" y="1541402"/>
            <a:ext cx="8763000" cy="3429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err="1" smtClean="0"/>
              <a:t>Hasil</a:t>
            </a:r>
            <a:r>
              <a:rPr lang="en-US" sz="2400" dirty="0" smtClean="0"/>
              <a:t> survey </a:t>
            </a:r>
            <a:r>
              <a:rPr lang="en-US" sz="2400" dirty="0" err="1" smtClean="0"/>
              <a:t>menyatakan</a:t>
            </a:r>
            <a:r>
              <a:rPr lang="en-US" sz="2400" dirty="0" smtClean="0"/>
              <a:t> </a:t>
            </a:r>
            <a:r>
              <a:rPr lang="en-US" sz="2400" dirty="0" err="1" smtClean="0"/>
              <a:t>bahwa</a:t>
            </a:r>
            <a:r>
              <a:rPr lang="en-US" sz="2400" dirty="0" smtClean="0"/>
              <a:t> 800 </a:t>
            </a:r>
            <a:r>
              <a:rPr lang="en-US" sz="2400" dirty="0" err="1" smtClean="0"/>
              <a:t>dari</a:t>
            </a:r>
            <a:r>
              <a:rPr lang="en-US" sz="2400" dirty="0" smtClean="0"/>
              <a:t> 1.000 </a:t>
            </a:r>
            <a:r>
              <a:rPr lang="en-US" sz="2400" dirty="0" err="1" smtClean="0"/>
              <a:t>wanita</a:t>
            </a:r>
            <a:r>
              <a:rPr lang="en-US" sz="2400" dirty="0" smtClean="0"/>
              <a:t> </a:t>
            </a:r>
            <a:r>
              <a:rPr lang="en-US" sz="2400" dirty="0" err="1" smtClean="0"/>
              <a:t>menyatakan</a:t>
            </a:r>
            <a:r>
              <a:rPr lang="en-US" sz="2400" dirty="0" smtClean="0"/>
              <a:t> </a:t>
            </a:r>
            <a:r>
              <a:rPr lang="en-US" sz="2400" dirty="0" err="1" smtClean="0"/>
              <a:t>tidak</a:t>
            </a:r>
            <a:r>
              <a:rPr lang="en-US" sz="2400" dirty="0" smtClean="0"/>
              <a:t> </a:t>
            </a:r>
            <a:r>
              <a:rPr lang="en-US" sz="2400" dirty="0" err="1" smtClean="0"/>
              <a:t>menyetujui</a:t>
            </a:r>
            <a:r>
              <a:rPr lang="en-US" sz="2400" dirty="0" smtClean="0"/>
              <a:t> </a:t>
            </a:r>
            <a:r>
              <a:rPr lang="en-US" sz="2400" dirty="0" err="1" smtClean="0"/>
              <a:t>poligami</a:t>
            </a:r>
            <a:r>
              <a:rPr lang="en-US" sz="2400" dirty="0" smtClean="0"/>
              <a:t>. </a:t>
            </a:r>
            <a:r>
              <a:rPr lang="en-US" sz="2400" dirty="0" err="1" smtClean="0"/>
              <a:t>Berapa</a:t>
            </a:r>
            <a:r>
              <a:rPr lang="en-US" sz="2400" dirty="0" smtClean="0"/>
              <a:t> </a:t>
            </a:r>
            <a:r>
              <a:rPr lang="en-US" sz="2400" dirty="0" err="1" smtClean="0"/>
              <a:t>peluang</a:t>
            </a:r>
            <a:r>
              <a:rPr lang="en-US" sz="2400" dirty="0" smtClean="0"/>
              <a:t> </a:t>
            </a:r>
            <a:r>
              <a:rPr lang="en-US" sz="2400" dirty="0" err="1" smtClean="0"/>
              <a:t>baru</a:t>
            </a:r>
            <a:r>
              <a:rPr lang="en-US" sz="2400" dirty="0" smtClean="0"/>
              <a:t> </a:t>
            </a:r>
            <a:r>
              <a:rPr lang="en-US" sz="2400" dirty="0" err="1" smtClean="0"/>
              <a:t>ditemukan</a:t>
            </a:r>
            <a:r>
              <a:rPr lang="en-US" sz="2400" dirty="0" smtClean="0"/>
              <a:t> </a:t>
            </a:r>
            <a:r>
              <a:rPr lang="en-US" sz="2400" dirty="0" err="1" smtClean="0"/>
              <a:t>wanita</a:t>
            </a:r>
            <a:r>
              <a:rPr lang="en-US" sz="2400" dirty="0" smtClean="0"/>
              <a:t> </a:t>
            </a:r>
            <a:r>
              <a:rPr lang="en-US" sz="2400" dirty="0" err="1" smtClean="0"/>
              <a:t>yg</a:t>
            </a:r>
            <a:r>
              <a:rPr lang="en-US" sz="2400" dirty="0" smtClean="0"/>
              <a:t> </a:t>
            </a:r>
            <a:r>
              <a:rPr lang="en-US" sz="2400" dirty="0" err="1" smtClean="0"/>
              <a:t>tidak</a:t>
            </a:r>
            <a:r>
              <a:rPr lang="en-US" sz="2400" dirty="0" smtClean="0"/>
              <a:t> </a:t>
            </a:r>
            <a:r>
              <a:rPr lang="en-US" sz="2400" dirty="0" err="1" smtClean="0"/>
              <a:t>menyetujui</a:t>
            </a:r>
            <a:r>
              <a:rPr lang="en-US" sz="2400" dirty="0" smtClean="0"/>
              <a:t> </a:t>
            </a:r>
            <a:r>
              <a:rPr lang="en-US" sz="2400" dirty="0" err="1" smtClean="0"/>
              <a:t>poligami</a:t>
            </a:r>
            <a:r>
              <a:rPr lang="en-US" sz="2400" dirty="0" smtClean="0"/>
              <a:t> </a:t>
            </a:r>
            <a:r>
              <a:rPr lang="en-US" sz="2400" dirty="0" err="1" smtClean="0"/>
              <a:t>pada</a:t>
            </a:r>
            <a:r>
              <a:rPr lang="en-US" sz="2400" dirty="0" smtClean="0"/>
              <a:t> </a:t>
            </a:r>
            <a:r>
              <a:rPr lang="en-US" sz="2400" dirty="0" err="1" smtClean="0"/>
              <a:t>wanita</a:t>
            </a:r>
            <a:r>
              <a:rPr lang="en-US" sz="2400" dirty="0" smtClean="0"/>
              <a:t> yang ke-5?</a:t>
            </a:r>
          </a:p>
          <a:p>
            <a:pPr>
              <a:lnSpc>
                <a:spcPct val="90000"/>
              </a:lnSpc>
            </a:pPr>
            <a:r>
              <a:rPr lang="en-US" sz="2400" dirty="0" err="1" smtClean="0"/>
              <a:t>Jawab</a:t>
            </a:r>
            <a:r>
              <a:rPr lang="en-US" sz="2400" dirty="0" smtClean="0"/>
              <a:t>:</a:t>
            </a:r>
          </a:p>
          <a:p>
            <a:pPr>
              <a:lnSpc>
                <a:spcPct val="90000"/>
              </a:lnSpc>
            </a:pPr>
            <a:r>
              <a:rPr lang="en-US" sz="2400" i="1" dirty="0" smtClean="0"/>
              <a:t>x=5, p = 0.8 -&gt; q = 0.2</a:t>
            </a:r>
            <a:endParaRPr lang="en-GB" sz="2400" i="1" dirty="0"/>
          </a:p>
        </p:txBody>
      </p:sp>
      <p:graphicFrame>
        <p:nvGraphicFramePr>
          <p:cNvPr id="2887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058452"/>
              </p:ext>
            </p:extLst>
          </p:nvPr>
        </p:nvGraphicFramePr>
        <p:xfrm>
          <a:off x="762000" y="3548805"/>
          <a:ext cx="2681287" cy="1843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1" name="Equation" r:id="rId3" imgW="1244520" imgH="711000" progId="Equation.3">
                  <p:embed/>
                </p:oleObj>
              </mc:Choice>
              <mc:Fallback>
                <p:oleObj name="Equation" r:id="rId3" imgW="1244520" imgH="711000" progId="Equation.3">
                  <p:embed/>
                  <p:pic>
                    <p:nvPicPr>
                      <p:cNvPr id="2887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548805"/>
                        <a:ext cx="2681287" cy="18431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63412" y="285841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Soal</a:t>
            </a:r>
            <a:r>
              <a:rPr lang="en-US" dirty="0" smtClean="0">
                <a:solidFill>
                  <a:srgbClr val="FF0000"/>
                </a:solidFill>
              </a:rPr>
              <a:t> 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52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8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7EF3136-B3DB-4AD5-A225-CD9D69F50237}" type="slidenum">
              <a:rPr lang="en-US"/>
              <a:pPr/>
              <a:t>11</a:t>
            </a:fld>
            <a:endParaRPr lang="en-US"/>
          </a:p>
        </p:txBody>
      </p:sp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Walpole, </a:t>
            </a:r>
            <a:r>
              <a:rPr lang="en-US" dirty="0" err="1"/>
              <a:t>hal</a:t>
            </a:r>
            <a:r>
              <a:rPr lang="en-US" dirty="0"/>
              <a:t> 139 no 6</a:t>
            </a:r>
            <a:endParaRPr lang="en-GB" dirty="0"/>
          </a:p>
        </p:txBody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828800"/>
            <a:ext cx="8686800" cy="35814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200" dirty="0" err="1"/>
              <a:t>Dicatat</a:t>
            </a:r>
            <a:r>
              <a:rPr lang="en-US" sz="2200" dirty="0"/>
              <a:t> </a:t>
            </a:r>
            <a:r>
              <a:rPr lang="en-US" sz="2200" dirty="0" err="1"/>
              <a:t>bahwa</a:t>
            </a:r>
            <a:r>
              <a:rPr lang="en-US" sz="2200" dirty="0"/>
              <a:t> 2/3 </a:t>
            </a:r>
            <a:r>
              <a:rPr lang="en-US" sz="2200" dirty="0" err="1"/>
              <a:t>dari</a:t>
            </a:r>
            <a:r>
              <a:rPr lang="en-US" sz="2200" dirty="0"/>
              <a:t> 20 </a:t>
            </a:r>
            <a:r>
              <a:rPr lang="en-US" sz="2200" dirty="0" err="1"/>
              <a:t>milyar</a:t>
            </a:r>
            <a:r>
              <a:rPr lang="en-US" sz="2200" dirty="0"/>
              <a:t> </a:t>
            </a:r>
            <a:r>
              <a:rPr lang="en-US" sz="2200" dirty="0" err="1"/>
              <a:t>penduduk</a:t>
            </a:r>
            <a:r>
              <a:rPr lang="en-US" sz="2200" dirty="0"/>
              <a:t> yang </a:t>
            </a:r>
            <a:r>
              <a:rPr lang="en-US" sz="2200" dirty="0" err="1"/>
              <a:t>mengunakan</a:t>
            </a:r>
            <a:r>
              <a:rPr lang="en-US" sz="2200" dirty="0"/>
              <a:t> </a:t>
            </a:r>
            <a:r>
              <a:rPr lang="en-US" sz="2200" dirty="0" err="1"/>
              <a:t>obat</a:t>
            </a:r>
            <a:r>
              <a:rPr lang="en-US" sz="2200" dirty="0"/>
              <a:t> </a:t>
            </a:r>
            <a:r>
              <a:rPr lang="en-US" sz="2200" dirty="0" err="1"/>
              <a:t>penenang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wanita</a:t>
            </a:r>
            <a:r>
              <a:rPr lang="en-US" sz="2200" dirty="0"/>
              <a:t> </a:t>
            </a:r>
          </a:p>
          <a:p>
            <a:pPr>
              <a:lnSpc>
                <a:spcPct val="90000"/>
              </a:lnSpc>
            </a:pPr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dirty="0" err="1"/>
              <a:t>hari</a:t>
            </a:r>
            <a:r>
              <a:rPr lang="en-US" sz="2200" dirty="0"/>
              <a:t> </a:t>
            </a:r>
            <a:r>
              <a:rPr lang="en-US" sz="2200" dirty="0" err="1"/>
              <a:t>tertentu</a:t>
            </a:r>
            <a:r>
              <a:rPr lang="en-US" sz="2200" dirty="0"/>
              <a:t> </a:t>
            </a:r>
            <a:r>
              <a:rPr lang="en-US" sz="2200" dirty="0" err="1"/>
              <a:t>dokter</a:t>
            </a:r>
            <a:r>
              <a:rPr lang="en-US" sz="2200" dirty="0"/>
              <a:t> </a:t>
            </a:r>
            <a:r>
              <a:rPr lang="en-US" sz="2200" dirty="0" err="1"/>
              <a:t>memberikan</a:t>
            </a:r>
            <a:r>
              <a:rPr lang="en-US" sz="2200" dirty="0"/>
              <a:t> 5 </a:t>
            </a:r>
            <a:r>
              <a:rPr lang="en-US" sz="2200" dirty="0" err="1"/>
              <a:t>resep</a:t>
            </a:r>
            <a:r>
              <a:rPr lang="en-US" sz="2200" dirty="0"/>
              <a:t> </a:t>
            </a:r>
            <a:r>
              <a:rPr lang="en-US" sz="2200" dirty="0" err="1"/>
              <a:t>pemakaian</a:t>
            </a:r>
            <a:r>
              <a:rPr lang="en-US" sz="2200" dirty="0"/>
              <a:t> </a:t>
            </a:r>
            <a:r>
              <a:rPr lang="en-US" sz="2200" dirty="0" err="1"/>
              <a:t>obat</a:t>
            </a:r>
            <a:r>
              <a:rPr lang="en-US" sz="2200" dirty="0"/>
              <a:t> </a:t>
            </a:r>
            <a:r>
              <a:rPr lang="en-US" sz="2200" dirty="0" err="1"/>
              <a:t>penenang</a:t>
            </a: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 err="1"/>
              <a:t>Hitung</a:t>
            </a:r>
            <a:r>
              <a:rPr lang="en-US" sz="2200" dirty="0"/>
              <a:t> </a:t>
            </a:r>
            <a:r>
              <a:rPr lang="en-US" sz="2200" dirty="0" err="1"/>
              <a:t>peluang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FF0000"/>
                </a:solidFill>
              </a:rPr>
              <a:t>resep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pertama</a:t>
            </a:r>
            <a:r>
              <a:rPr lang="en-US" sz="2200" dirty="0"/>
              <a:t> </a:t>
            </a:r>
            <a:r>
              <a:rPr lang="en-US" sz="2200" dirty="0" err="1"/>
              <a:t>diberikan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dirty="0" err="1"/>
              <a:t>wanita</a:t>
            </a:r>
            <a:endParaRPr lang="en-US" sz="2200" dirty="0"/>
          </a:p>
          <a:p>
            <a:pPr lvl="1">
              <a:lnSpc>
                <a:spcPct val="90000"/>
              </a:lnSpc>
            </a:pPr>
            <a:r>
              <a:rPr lang="en-US" sz="2200" dirty="0" err="1"/>
              <a:t>Distribusi</a:t>
            </a:r>
            <a:r>
              <a:rPr lang="en-US" sz="2200" dirty="0"/>
              <a:t> </a:t>
            </a:r>
            <a:r>
              <a:rPr lang="en-US" sz="2200" dirty="0" err="1"/>
              <a:t>Negatif</a:t>
            </a:r>
            <a:r>
              <a:rPr lang="en-US" sz="2200" dirty="0"/>
              <a:t> Binomial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lebih</a:t>
            </a:r>
            <a:r>
              <a:rPr lang="en-US" sz="2200" dirty="0"/>
              <a:t> </a:t>
            </a:r>
            <a:r>
              <a:rPr lang="en-US" sz="2200" dirty="0" err="1"/>
              <a:t>khusus</a:t>
            </a:r>
            <a:r>
              <a:rPr lang="en-US" sz="2200" dirty="0"/>
              <a:t> </a:t>
            </a:r>
            <a:r>
              <a:rPr lang="en-US" sz="2200" dirty="0" err="1"/>
              <a:t>ke</a:t>
            </a:r>
            <a:r>
              <a:rPr lang="en-US" sz="2200" dirty="0"/>
              <a:t> </a:t>
            </a:r>
            <a:r>
              <a:rPr lang="en-US" sz="2200" dirty="0" err="1"/>
              <a:t>Geometrik</a:t>
            </a:r>
            <a:endParaRPr lang="en-US" sz="2200" dirty="0"/>
          </a:p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 err="1"/>
              <a:t>Hitung</a:t>
            </a:r>
            <a:r>
              <a:rPr lang="en-US" sz="2200" dirty="0"/>
              <a:t> </a:t>
            </a:r>
            <a:r>
              <a:rPr lang="en-US" sz="2200" dirty="0" err="1"/>
              <a:t>peluang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FF0000"/>
                </a:solidFill>
              </a:rPr>
              <a:t>resep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ketiga</a:t>
            </a:r>
            <a:r>
              <a:rPr lang="en-US" sz="2200" dirty="0"/>
              <a:t> </a:t>
            </a:r>
            <a:r>
              <a:rPr lang="en-US" sz="2200" dirty="0" err="1"/>
              <a:t>diberikan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dirty="0" err="1"/>
              <a:t>wanita</a:t>
            </a:r>
            <a:endParaRPr lang="en-US" sz="2200" dirty="0"/>
          </a:p>
          <a:p>
            <a:pPr lvl="1">
              <a:lnSpc>
                <a:spcPct val="90000"/>
              </a:lnSpc>
            </a:pPr>
            <a:r>
              <a:rPr lang="en-US" sz="2200" dirty="0" err="1"/>
              <a:t>Distribusi</a:t>
            </a:r>
            <a:r>
              <a:rPr lang="en-US" sz="2200" dirty="0"/>
              <a:t> </a:t>
            </a:r>
            <a:r>
              <a:rPr lang="en-US" sz="2200" dirty="0" err="1"/>
              <a:t>Negatif</a:t>
            </a:r>
            <a:r>
              <a:rPr lang="en-US" sz="2200" dirty="0"/>
              <a:t> Binomial</a:t>
            </a:r>
            <a:endParaRPr lang="en-GB" sz="2200" dirty="0"/>
          </a:p>
        </p:txBody>
      </p:sp>
      <p:graphicFrame>
        <p:nvGraphicFramePr>
          <p:cNvPr id="289797" name="Object 5"/>
          <p:cNvGraphicFramePr>
            <a:graphicFrameLocks noChangeAspect="1"/>
          </p:cNvGraphicFramePr>
          <p:nvPr/>
        </p:nvGraphicFramePr>
        <p:xfrm>
          <a:off x="914400" y="5410200"/>
          <a:ext cx="3298825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0" name="Equation" r:id="rId3" imgW="1879560" imgH="457200" progId="Equation.3">
                  <p:embed/>
                </p:oleObj>
              </mc:Choice>
              <mc:Fallback>
                <p:oleObj name="Equation" r:id="rId3" imgW="1879560" imgH="457200" progId="Equation.3">
                  <p:embed/>
                  <p:pic>
                    <p:nvPicPr>
                      <p:cNvPr id="2897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410200"/>
                        <a:ext cx="3298825" cy="965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798" name="Object 6"/>
          <p:cNvGraphicFramePr>
            <a:graphicFrameLocks noChangeAspect="1"/>
          </p:cNvGraphicFramePr>
          <p:nvPr/>
        </p:nvGraphicFramePr>
        <p:xfrm>
          <a:off x="1066800" y="3665537"/>
          <a:ext cx="2719388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1" name="Equation" r:id="rId5" imgW="1549080" imgH="393480" progId="Equation.3">
                  <p:embed/>
                </p:oleObj>
              </mc:Choice>
              <mc:Fallback>
                <p:oleObj name="Equation" r:id="rId5" imgW="1549080" imgH="393480" progId="Equation.3">
                  <p:embed/>
                  <p:pic>
                    <p:nvPicPr>
                      <p:cNvPr id="28979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665537"/>
                        <a:ext cx="2719388" cy="830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4953000"/>
            <a:ext cx="3136231" cy="106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63412" y="285841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Soal</a:t>
            </a:r>
            <a:r>
              <a:rPr lang="en-US" dirty="0" smtClean="0">
                <a:solidFill>
                  <a:srgbClr val="FF0000"/>
                </a:solidFill>
              </a:rPr>
              <a:t> 5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18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9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9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https://www.youtube.com/watch?v=fmG4Asrk11g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75672"/>
            <a:ext cx="8581338" cy="265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21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Poisson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www.youtube.com/watch?v=q-aVxSkbnEs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57400"/>
            <a:ext cx="8572941" cy="337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63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Distribusi</a:t>
            </a:r>
            <a:r>
              <a:rPr lang="en-US" dirty="0" smtClean="0"/>
              <a:t> Poisson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www.youtube.com/watch?v=MD-cVxv3NIQ&amp;t=5s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828800"/>
            <a:ext cx="8075153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06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99" y="1019810"/>
            <a:ext cx="8175442" cy="374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63412" y="285841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Soal</a:t>
            </a:r>
            <a:r>
              <a:rPr lang="en-US" dirty="0" smtClean="0">
                <a:solidFill>
                  <a:srgbClr val="FF0000"/>
                </a:solidFill>
              </a:rPr>
              <a:t> 6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568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324" y="196529"/>
            <a:ext cx="3073603" cy="3148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1828800"/>
            <a:ext cx="4467849" cy="2419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309" y="3580705"/>
            <a:ext cx="2743200" cy="280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26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Jika rata-rata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 smtClean="0"/>
              <a:t>diketahui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685800"/>
            <a:ext cx="8229600" cy="547116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www.youtube.com/watch?v=a7nua7bnFhM&amp;t=1609s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8" y="1356386"/>
            <a:ext cx="8610863" cy="53657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53200" y="165841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Soal</a:t>
            </a:r>
            <a:r>
              <a:rPr lang="en-US" dirty="0" smtClean="0">
                <a:solidFill>
                  <a:srgbClr val="FF0000"/>
                </a:solidFill>
              </a:rPr>
              <a:t> 7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912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https://www.slideshare.net/aisyahturidho/makalah-distribusi-binomial-poisson-distribusi-normal</a:t>
            </a:r>
            <a:r>
              <a:rPr lang="en-US" sz="2000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51143"/>
            <a:ext cx="8399450" cy="25501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31493"/>
            <a:ext cx="7391400" cy="28559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67400" y="647117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Soal</a:t>
            </a:r>
            <a:r>
              <a:rPr lang="en-US" dirty="0" smtClean="0">
                <a:solidFill>
                  <a:srgbClr val="FF0000"/>
                </a:solidFill>
              </a:rPr>
              <a:t> 8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033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754" y="2019227"/>
            <a:ext cx="5664491" cy="28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70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1. </a:t>
            </a:r>
            <a:r>
              <a:rPr lang="en-US" sz="2800" dirty="0" err="1">
                <a:solidFill>
                  <a:schemeClr val="tx2"/>
                </a:solidFill>
              </a:rPr>
              <a:t>Distribusi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smtClean="0">
                <a:solidFill>
                  <a:schemeClr val="tx2"/>
                </a:solidFill>
              </a:rPr>
              <a:t>Binomial </a:t>
            </a:r>
            <a:r>
              <a:rPr lang="en-US" sz="2800" dirty="0" err="1" smtClean="0">
                <a:solidFill>
                  <a:schemeClr val="tx2"/>
                </a:solidFill>
              </a:rPr>
              <a:t>negatif</a:t>
            </a:r>
            <a:endParaRPr lang="en-US" sz="2800" dirty="0" smtClean="0">
              <a:solidFill>
                <a:schemeClr val="tx2"/>
              </a:solidFill>
            </a:endParaRPr>
          </a:p>
          <a:p>
            <a:r>
              <a:rPr lang="en-US" sz="2800" dirty="0">
                <a:solidFill>
                  <a:schemeClr val="tx2"/>
                </a:solidFill>
              </a:rPr>
              <a:t>2. </a:t>
            </a:r>
            <a:r>
              <a:rPr lang="en-US" sz="2800" dirty="0" err="1">
                <a:solidFill>
                  <a:schemeClr val="tx2"/>
                </a:solidFill>
              </a:rPr>
              <a:t>Distribusi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</a:rPr>
              <a:t>Geometrik</a:t>
            </a:r>
            <a:endParaRPr lang="en-US" sz="2800" dirty="0" smtClean="0">
              <a:solidFill>
                <a:schemeClr val="tx2"/>
              </a:solidFill>
            </a:endParaRPr>
          </a:p>
          <a:p>
            <a:r>
              <a:rPr lang="en-US" sz="2800" dirty="0" smtClean="0">
                <a:solidFill>
                  <a:schemeClr val="tx2"/>
                </a:solidFill>
              </a:rPr>
              <a:t>3</a:t>
            </a:r>
            <a:r>
              <a:rPr lang="en-US" sz="2800" dirty="0">
                <a:solidFill>
                  <a:schemeClr val="tx2"/>
                </a:solidFill>
              </a:rPr>
              <a:t>. </a:t>
            </a:r>
            <a:r>
              <a:rPr lang="en-US" sz="2800" dirty="0" err="1">
                <a:solidFill>
                  <a:schemeClr val="tx2"/>
                </a:solidFill>
              </a:rPr>
              <a:t>Distribusi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smtClean="0">
                <a:solidFill>
                  <a:schemeClr val="tx2"/>
                </a:solidFill>
              </a:rPr>
              <a:t>Poisson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38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418590"/>
            <a:ext cx="8229600" cy="4937760"/>
          </a:xfrm>
        </p:spPr>
        <p:txBody>
          <a:bodyPr/>
          <a:lstStyle/>
          <a:p>
            <a:r>
              <a:rPr lang="en-US" dirty="0" err="1"/>
              <a:t>Carilah</a:t>
            </a:r>
            <a:r>
              <a:rPr lang="en-US" dirty="0"/>
              <a:t> </a:t>
            </a:r>
            <a:r>
              <a:rPr lang="en-US" dirty="0" smtClean="0"/>
              <a:t>3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video </a:t>
            </a:r>
            <a:r>
              <a:rPr lang="en-US" dirty="0" err="1"/>
              <a:t>distribusi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katogorinya</a:t>
            </a:r>
            <a:r>
              <a:rPr lang="en-US" dirty="0"/>
              <a:t>,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internet.</a:t>
            </a:r>
          </a:p>
          <a:p>
            <a:r>
              <a:rPr lang="en-US" dirty="0" err="1"/>
              <a:t>Kategori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:</a:t>
            </a:r>
          </a:p>
          <a:p>
            <a:r>
              <a:rPr lang="en-US" dirty="0">
                <a:solidFill>
                  <a:schemeClr val="tx2"/>
                </a:solidFill>
              </a:rPr>
              <a:t>1. </a:t>
            </a:r>
            <a:r>
              <a:rPr lang="en-US" sz="2400" dirty="0" err="1">
                <a:solidFill>
                  <a:schemeClr val="tx2"/>
                </a:solidFill>
              </a:rPr>
              <a:t>Distribusi</a:t>
            </a:r>
            <a:r>
              <a:rPr lang="en-US" sz="2400" dirty="0">
                <a:solidFill>
                  <a:schemeClr val="tx2"/>
                </a:solidFill>
              </a:rPr>
              <a:t> Binomial </a:t>
            </a:r>
            <a:r>
              <a:rPr lang="en-US" sz="2400" dirty="0" err="1">
                <a:solidFill>
                  <a:schemeClr val="tx2"/>
                </a:solidFill>
              </a:rPr>
              <a:t>negatif</a:t>
            </a: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2. </a:t>
            </a:r>
            <a:r>
              <a:rPr lang="en-US" sz="2400" dirty="0" err="1">
                <a:solidFill>
                  <a:schemeClr val="tx2"/>
                </a:solidFill>
              </a:rPr>
              <a:t>Distribusi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Geometrik</a:t>
            </a: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3. </a:t>
            </a:r>
            <a:r>
              <a:rPr lang="en-US" sz="2400" dirty="0" err="1">
                <a:solidFill>
                  <a:schemeClr val="tx2"/>
                </a:solidFill>
              </a:rPr>
              <a:t>Distribusi</a:t>
            </a:r>
            <a:r>
              <a:rPr lang="en-US" sz="2400" dirty="0">
                <a:solidFill>
                  <a:schemeClr val="tx2"/>
                </a:solidFill>
              </a:rPr>
              <a:t> Poisson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6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6395"/>
            <a:ext cx="8229600" cy="990600"/>
          </a:xfrm>
        </p:spPr>
        <p:txBody>
          <a:bodyPr/>
          <a:lstStyle/>
          <a:p>
            <a:r>
              <a:rPr lang="en-US" dirty="0" err="1" smtClean="0"/>
              <a:t>Distribusi</a:t>
            </a:r>
            <a:r>
              <a:rPr lang="en-US" dirty="0" smtClean="0"/>
              <a:t> Binomial </a:t>
            </a:r>
            <a:r>
              <a:rPr lang="en-US" dirty="0" err="1" smtClean="0"/>
              <a:t>Negatif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69365" y="654536"/>
            <a:ext cx="8229600" cy="4937760"/>
          </a:xfrm>
        </p:spPr>
        <p:txBody>
          <a:bodyPr/>
          <a:lstStyle/>
          <a:p>
            <a:r>
              <a:rPr lang="en-US" dirty="0"/>
              <a:t>https://www.youtube.com/watch?v=y_ncHLlKmAs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2512962"/>
            <a:ext cx="4096322" cy="31341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255" y="3440754"/>
            <a:ext cx="2863242" cy="11381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45432"/>
          <a:stretch/>
        </p:blipFill>
        <p:spPr>
          <a:xfrm>
            <a:off x="4972570" y="1293598"/>
            <a:ext cx="3362794" cy="18298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38977"/>
          <a:stretch/>
        </p:blipFill>
        <p:spPr>
          <a:xfrm>
            <a:off x="5220255" y="4773877"/>
            <a:ext cx="2867425" cy="169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9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https://www.youtube.com/watch?v=psvsP3leHuw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602" y="3054579"/>
            <a:ext cx="3724795" cy="12670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663594"/>
            <a:ext cx="4307067" cy="11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5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7" y="958528"/>
            <a:ext cx="8605963" cy="14036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65555"/>
            <a:ext cx="2885700" cy="1382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312" y="5259003"/>
            <a:ext cx="2427977" cy="8258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4351009"/>
            <a:ext cx="2785802" cy="76635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57200" y="3268921"/>
            <a:ext cx="3429000" cy="2568994"/>
            <a:chOff x="457200" y="3268921"/>
            <a:chExt cx="3429000" cy="25689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" y="3268921"/>
              <a:ext cx="3429000" cy="256899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067935" y="5259003"/>
              <a:ext cx="1648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= 0,105 =10,5%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163412" y="285841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Soal</a:t>
            </a:r>
            <a:r>
              <a:rPr lang="en-US" dirty="0" smtClean="0">
                <a:solidFill>
                  <a:srgbClr val="FF0000"/>
                </a:solidFill>
              </a:rPr>
              <a:t> 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8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46" y="189053"/>
            <a:ext cx="8557708" cy="34054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750334"/>
            <a:ext cx="6268325" cy="27340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034" y="4800600"/>
            <a:ext cx="2427977" cy="8258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209" y="3726184"/>
            <a:ext cx="2785802" cy="7663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63412" y="285841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Soal</a:t>
            </a:r>
            <a:r>
              <a:rPr lang="en-US" dirty="0" smtClean="0">
                <a:solidFill>
                  <a:srgbClr val="FF0000"/>
                </a:solidFill>
              </a:rPr>
              <a:t> 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07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647700"/>
            <a:ext cx="8229600" cy="493776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err="1"/>
              <a:t>Hasil</a:t>
            </a:r>
            <a:r>
              <a:rPr lang="en-US" sz="2800" dirty="0"/>
              <a:t> survey </a:t>
            </a:r>
            <a:r>
              <a:rPr lang="en-US" sz="2800" dirty="0" err="1"/>
              <a:t>menyatakan</a:t>
            </a:r>
            <a:r>
              <a:rPr lang="en-US" sz="2800" dirty="0"/>
              <a:t> </a:t>
            </a:r>
            <a:r>
              <a:rPr lang="en-US" sz="2800" dirty="0" err="1"/>
              <a:t>bahwa</a:t>
            </a:r>
            <a:r>
              <a:rPr lang="en-US" sz="2800" dirty="0"/>
              <a:t> 800 </a:t>
            </a:r>
            <a:r>
              <a:rPr lang="en-US" sz="2800" dirty="0" err="1"/>
              <a:t>dari</a:t>
            </a:r>
            <a:r>
              <a:rPr lang="en-US" sz="2800" dirty="0"/>
              <a:t> 1.000 </a:t>
            </a:r>
            <a:r>
              <a:rPr lang="en-US" sz="2800" dirty="0" err="1"/>
              <a:t>wanita</a:t>
            </a:r>
            <a:r>
              <a:rPr lang="en-US" sz="2800" dirty="0"/>
              <a:t> </a:t>
            </a:r>
            <a:r>
              <a:rPr lang="en-US" sz="2800" dirty="0" err="1"/>
              <a:t>menyatakan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menyetujui</a:t>
            </a:r>
            <a:r>
              <a:rPr lang="en-US" sz="2800" dirty="0"/>
              <a:t> </a:t>
            </a:r>
            <a:r>
              <a:rPr lang="en-US" sz="2800" dirty="0" err="1"/>
              <a:t>poligami</a:t>
            </a:r>
            <a:r>
              <a:rPr lang="en-US" sz="2800" dirty="0"/>
              <a:t>. </a:t>
            </a:r>
            <a:r>
              <a:rPr lang="en-US" sz="2800" dirty="0" err="1"/>
              <a:t>Jika</a:t>
            </a:r>
            <a:r>
              <a:rPr lang="en-US" sz="2800" dirty="0"/>
              <a:t> </a:t>
            </a:r>
            <a:r>
              <a:rPr lang="en-US" sz="2800" dirty="0" err="1"/>
              <a:t>diwawancarai</a:t>
            </a:r>
            <a:r>
              <a:rPr lang="en-US" sz="2800" dirty="0"/>
              <a:t> 4 </a:t>
            </a:r>
            <a:r>
              <a:rPr lang="en-US" sz="2800" dirty="0" err="1"/>
              <a:t>wanita</a:t>
            </a:r>
            <a:r>
              <a:rPr lang="en-US" sz="2800" dirty="0"/>
              <a:t>, </a:t>
            </a:r>
            <a:r>
              <a:rPr lang="en-US" sz="2800" dirty="0" err="1"/>
              <a:t>berapa</a:t>
            </a:r>
            <a:r>
              <a:rPr lang="en-US" sz="2800" dirty="0"/>
              <a:t> </a:t>
            </a:r>
            <a:r>
              <a:rPr lang="en-US" sz="2800" dirty="0" err="1"/>
              <a:t>peluang</a:t>
            </a:r>
            <a:r>
              <a:rPr lang="en-US" sz="2800" dirty="0"/>
              <a:t> </a:t>
            </a:r>
            <a:r>
              <a:rPr lang="en-US" sz="2800" dirty="0" err="1"/>
              <a:t>wanita</a:t>
            </a:r>
            <a:r>
              <a:rPr lang="en-US" sz="2800" dirty="0"/>
              <a:t> ke-4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wanita</a:t>
            </a:r>
            <a:r>
              <a:rPr lang="en-US" sz="2800" dirty="0"/>
              <a:t> ke-3 yang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menyetujui</a:t>
            </a:r>
            <a:r>
              <a:rPr lang="en-US" sz="2800" dirty="0"/>
              <a:t> </a:t>
            </a:r>
            <a:r>
              <a:rPr lang="en-US" sz="2800" dirty="0" err="1"/>
              <a:t>poligami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 err="1"/>
              <a:t>Jawab</a:t>
            </a:r>
            <a:r>
              <a:rPr lang="en-US" sz="2800" dirty="0"/>
              <a:t>: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x=4,  k = 3, p = 0.8 -&gt; q = 0.2</a:t>
            </a:r>
            <a:endParaRPr lang="en-GB" sz="2800" dirty="0"/>
          </a:p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978743"/>
              </p:ext>
            </p:extLst>
          </p:nvPr>
        </p:nvGraphicFramePr>
        <p:xfrm>
          <a:off x="1295400" y="3492026"/>
          <a:ext cx="2977462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0" name="Equation" r:id="rId3" imgW="1650960" imgH="1193760" progId="Equation.3">
                  <p:embed/>
                </p:oleObj>
              </mc:Choice>
              <mc:Fallback>
                <p:oleObj name="Equation" r:id="rId3" imgW="1650960" imgH="1193760" progId="Equation.3">
                  <p:embed/>
                  <p:pic>
                    <p:nvPicPr>
                      <p:cNvPr id="2887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492026"/>
                        <a:ext cx="2977462" cy="2590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512" y="3961541"/>
            <a:ext cx="2427977" cy="825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4600" y="2971800"/>
            <a:ext cx="2785802" cy="7663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63412" y="285841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Soal</a:t>
            </a:r>
            <a:r>
              <a:rPr lang="en-US" dirty="0" smtClean="0">
                <a:solidFill>
                  <a:srgbClr val="FF0000"/>
                </a:solidFill>
              </a:rPr>
              <a:t> 3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44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Geometrik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https://www.youtube.com/watch?v=LNDp8Vj0Grg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43" y="2307755"/>
            <a:ext cx="4542714" cy="22952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590800"/>
            <a:ext cx="2659212" cy="1729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51" y="5105400"/>
            <a:ext cx="4532639" cy="9525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941" y="5105400"/>
            <a:ext cx="3429372" cy="8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40" y="228600"/>
            <a:ext cx="4222328" cy="25577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710" y="389488"/>
            <a:ext cx="4658290" cy="22359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840" y="3159630"/>
            <a:ext cx="3781889" cy="278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727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3582</TotalTime>
  <Words>269</Words>
  <Application>Microsoft Office PowerPoint</Application>
  <PresentationFormat>On-screen Show (4:3)</PresentationFormat>
  <Paragraphs>70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MS PGothic</vt:lpstr>
      <vt:lpstr>Bookman Old Style</vt:lpstr>
      <vt:lpstr>Calibri</vt:lpstr>
      <vt:lpstr>Gill Sans MT</vt:lpstr>
      <vt:lpstr>Wingdings</vt:lpstr>
      <vt:lpstr>Wingdings 3</vt:lpstr>
      <vt:lpstr>Origin</vt:lpstr>
      <vt:lpstr>Equation</vt:lpstr>
      <vt:lpstr>Distribusi Binomial negatif  Poisson</vt:lpstr>
      <vt:lpstr>Outline</vt:lpstr>
      <vt:lpstr>Distribusi Binomial Negatif</vt:lpstr>
      <vt:lpstr>https://www.youtube.com/watch?v=psvsP3leHuw</vt:lpstr>
      <vt:lpstr>PowerPoint Presentation</vt:lpstr>
      <vt:lpstr>PowerPoint Presentation</vt:lpstr>
      <vt:lpstr>PowerPoint Presentation</vt:lpstr>
      <vt:lpstr>Distribusi Geometrik</vt:lpstr>
      <vt:lpstr>PowerPoint Presentation</vt:lpstr>
      <vt:lpstr>Contoh Geometrik</vt:lpstr>
      <vt:lpstr>Walpole, hal 139 no 6</vt:lpstr>
      <vt:lpstr>https://www.youtube.com/watch?v=fmG4Asrk11g</vt:lpstr>
      <vt:lpstr>Distribusi Poisson</vt:lpstr>
      <vt:lpstr>Distribusi Poisson</vt:lpstr>
      <vt:lpstr>PowerPoint Presentation</vt:lpstr>
      <vt:lpstr>PowerPoint Presentation</vt:lpstr>
      <vt:lpstr>Jika rata-rata tidak diketahui</vt:lpstr>
      <vt:lpstr>https://www.slideshare.net/aisyahturidho/makalah-distribusi-binomial-poisson-distribusi-normal </vt:lpstr>
      <vt:lpstr>PowerPoint Presentation</vt:lpstr>
      <vt:lpstr>PR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DASAR PROBABILITAS</dc:title>
  <dc:creator>Arya</dc:creator>
  <cp:lastModifiedBy>Bilqis Amaliah</cp:lastModifiedBy>
  <cp:revision>125</cp:revision>
  <dcterms:created xsi:type="dcterms:W3CDTF">2013-09-17T04:40:07Z</dcterms:created>
  <dcterms:modified xsi:type="dcterms:W3CDTF">2023-04-02T06:18:07Z</dcterms:modified>
</cp:coreProperties>
</file>